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9" r:id="rId4"/>
    <p:sldId id="257" r:id="rId5"/>
    <p:sldId id="258" r:id="rId6"/>
    <p:sldId id="260" r:id="rId7"/>
    <p:sldId id="261" r:id="rId8"/>
    <p:sldId id="262" r:id="rId9"/>
    <p:sldId id="264" r:id="rId10"/>
    <p:sldId id="265" r:id="rId11"/>
    <p:sldId id="266" r:id="rId12"/>
    <p:sldId id="259" r:id="rId13"/>
    <p:sldId id="267"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facebook.com/stephenamell/videos/1227836867301578/" TargetMode="External"/><Relationship Id="rId2" Type="http://schemas.openxmlformats.org/officeDocument/2006/relationships/hyperlink" Target="https://www.facebook.com/aspca/videos/1015404186505113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Facebook</a:t>
            </a:r>
            <a:endParaRPr lang="en-US" dirty="0"/>
          </a:p>
        </p:txBody>
      </p:sp>
      <p:sp>
        <p:nvSpPr>
          <p:cNvPr id="3" name="Subtitle 2"/>
          <p:cNvSpPr>
            <a:spLocks noGrp="1"/>
          </p:cNvSpPr>
          <p:nvPr>
            <p:ph type="subTitle" idx="1"/>
          </p:nvPr>
        </p:nvSpPr>
        <p:spPr/>
        <p:txBody>
          <a:bodyPr/>
          <a:lstStyle/>
          <a:p>
            <a:r>
              <a:rPr lang="en-US" dirty="0" smtClean="0"/>
              <a:t>Adjunct Professor Brandy Evans</a:t>
            </a:r>
            <a:endParaRPr lang="en-US" dirty="0"/>
          </a:p>
        </p:txBody>
      </p:sp>
    </p:spTree>
    <p:extLst>
      <p:ext uri="{BB962C8B-B14F-4D97-AF65-F5344CB8AC3E}">
        <p14:creationId xmlns:p14="http://schemas.microsoft.com/office/powerpoint/2010/main" val="3079012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Facebook Live Tips </a:t>
            </a:r>
          </a:p>
        </p:txBody>
      </p:sp>
      <p:sp>
        <p:nvSpPr>
          <p:cNvPr id="3" name="Content Placeholder 2"/>
          <p:cNvSpPr>
            <a:spLocks noGrp="1"/>
          </p:cNvSpPr>
          <p:nvPr>
            <p:ph idx="1"/>
          </p:nvPr>
        </p:nvSpPr>
        <p:spPr/>
        <p:txBody>
          <a:bodyPr>
            <a:normAutofit/>
          </a:bodyPr>
          <a:lstStyle/>
          <a:p>
            <a:r>
              <a:rPr lang="en-US" dirty="0" smtClean="0"/>
              <a:t>Use other channels to promote</a:t>
            </a:r>
          </a:p>
          <a:p>
            <a:pPr lvl="1"/>
            <a:r>
              <a:rPr lang="en-US" dirty="0" smtClean="0"/>
              <a:t>Promote your Facebook Live across your other social channels to get users to tune into your video on Facebook.</a:t>
            </a:r>
          </a:p>
          <a:p>
            <a:pPr lvl="1"/>
            <a:r>
              <a:rPr lang="en-US" dirty="0" smtClean="0"/>
              <a:t>Provide a link to watch on your </a:t>
            </a:r>
            <a:r>
              <a:rPr lang="en-US" dirty="0" err="1" smtClean="0"/>
              <a:t>Linkedin</a:t>
            </a:r>
            <a:r>
              <a:rPr lang="en-US" dirty="0" smtClean="0"/>
              <a:t>, </a:t>
            </a:r>
            <a:r>
              <a:rPr lang="en-US" dirty="0" smtClean="0"/>
              <a:t>Twitter, and Instagram </a:t>
            </a:r>
            <a:r>
              <a:rPr lang="en-US" dirty="0" smtClean="0"/>
              <a:t>channels.</a:t>
            </a:r>
            <a:endParaRPr lang="en-US" dirty="0" smtClean="0"/>
          </a:p>
          <a:p>
            <a:r>
              <a:rPr lang="en-US" dirty="0" smtClean="0"/>
              <a:t>Analyze your results</a:t>
            </a:r>
          </a:p>
          <a:p>
            <a:pPr lvl="1"/>
            <a:r>
              <a:rPr lang="en-US" dirty="0" smtClean="0"/>
              <a:t>Check out how many people you reached, how many unique viewers, etc.</a:t>
            </a:r>
          </a:p>
          <a:p>
            <a:pPr lvl="1"/>
            <a:r>
              <a:rPr lang="en-US" dirty="0" smtClean="0"/>
              <a:t>The more you learn about your viewer preferences from your social media analytics, the likelier you are to design and publish stronger videos in the future.</a:t>
            </a:r>
          </a:p>
          <a:p>
            <a:pPr lvl="1"/>
            <a:r>
              <a:rPr lang="en-US" dirty="0" smtClean="0"/>
              <a:t>You can go through your results to find out how many people were watching at specific times. This is a great way to figure out which moments had the most impact on your audience.</a:t>
            </a:r>
            <a:endParaRPr lang="en-US" dirty="0"/>
          </a:p>
        </p:txBody>
      </p:sp>
    </p:spTree>
    <p:extLst>
      <p:ext uri="{BB962C8B-B14F-4D97-AF65-F5344CB8AC3E}">
        <p14:creationId xmlns:p14="http://schemas.microsoft.com/office/powerpoint/2010/main" val="2781828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 Live</a:t>
            </a:r>
            <a:endParaRPr lang="en-US" dirty="0"/>
          </a:p>
        </p:txBody>
      </p:sp>
      <p:sp>
        <p:nvSpPr>
          <p:cNvPr id="3" name="Content Placeholder 2"/>
          <p:cNvSpPr>
            <a:spLocks noGrp="1"/>
          </p:cNvSpPr>
          <p:nvPr>
            <p:ph idx="1"/>
          </p:nvPr>
        </p:nvSpPr>
        <p:spPr/>
        <p:txBody>
          <a:bodyPr/>
          <a:lstStyle/>
          <a:p>
            <a:r>
              <a:rPr lang="en-US" dirty="0" smtClean="0"/>
              <a:t>Since 2016, Facebook Live has seen its daily watch time grow by more than 400%.</a:t>
            </a:r>
          </a:p>
          <a:p>
            <a:r>
              <a:rPr lang="en-US" dirty="0" smtClean="0"/>
              <a:t>Facebook Live drives comments at 10 times the rate of non-live videos.</a:t>
            </a:r>
          </a:p>
          <a:p>
            <a:r>
              <a:rPr lang="en-US" dirty="0" smtClean="0"/>
              <a:t>Live users watch videos three times longer than their counterparts.</a:t>
            </a:r>
            <a:endParaRPr lang="en-US" dirty="0"/>
          </a:p>
        </p:txBody>
      </p:sp>
    </p:spTree>
    <p:extLst>
      <p:ext uri="{BB962C8B-B14F-4D97-AF65-F5344CB8AC3E}">
        <p14:creationId xmlns:p14="http://schemas.microsoft.com/office/powerpoint/2010/main" val="228919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Discussion</a:t>
            </a:r>
            <a:endParaRPr lang="en-US" dirty="0"/>
          </a:p>
        </p:txBody>
      </p:sp>
      <p:sp>
        <p:nvSpPr>
          <p:cNvPr id="3" name="Content Placeholder 2"/>
          <p:cNvSpPr>
            <a:spLocks noGrp="1"/>
          </p:cNvSpPr>
          <p:nvPr>
            <p:ph idx="1"/>
          </p:nvPr>
        </p:nvSpPr>
        <p:spPr/>
        <p:txBody>
          <a:bodyPr>
            <a:noAutofit/>
          </a:bodyPr>
          <a:lstStyle/>
          <a:p>
            <a:r>
              <a:rPr lang="en-US" sz="2000" dirty="0" smtClean="0"/>
              <a:t>Will your customers be interested in </a:t>
            </a:r>
            <a:r>
              <a:rPr lang="en-US" sz="2000" dirty="0" smtClean="0"/>
              <a:t>Facebook Live? </a:t>
            </a:r>
            <a:r>
              <a:rPr lang="en-US" sz="2000" dirty="0" smtClean="0"/>
              <a:t>Why or why not?</a:t>
            </a:r>
          </a:p>
          <a:p>
            <a:r>
              <a:rPr lang="en-US" sz="2000" dirty="0" smtClean="0"/>
              <a:t>What will you share/talk </a:t>
            </a:r>
            <a:r>
              <a:rPr lang="en-US" sz="2000" dirty="0" smtClean="0"/>
              <a:t>about/post? </a:t>
            </a:r>
            <a:r>
              <a:rPr lang="en-US" sz="2000" dirty="0" smtClean="0"/>
              <a:t>If it’s an event, for instance, what kind of event will it be? What will happen at the event? </a:t>
            </a:r>
            <a:endParaRPr lang="en-US" sz="2000" dirty="0" smtClean="0"/>
          </a:p>
          <a:p>
            <a:r>
              <a:rPr lang="en-US" sz="2000" dirty="0" smtClean="0"/>
              <a:t>If your attraction’s page would benefit from </a:t>
            </a:r>
            <a:r>
              <a:rPr lang="en-US" sz="2000" dirty="0" smtClean="0"/>
              <a:t>a group, what will be the reason for the group and what will you (and others) share on the group that will be interesting? </a:t>
            </a:r>
            <a:endParaRPr lang="en-US" sz="2000" dirty="0" smtClean="0"/>
          </a:p>
          <a:p>
            <a:r>
              <a:rPr lang="en-US" sz="2000" dirty="0" smtClean="0"/>
              <a:t>A </a:t>
            </a:r>
            <a:r>
              <a:rPr lang="en-US" sz="2000" dirty="0" smtClean="0"/>
              <a:t>Facebook group, Facebook live, or Facebook event will not promote itself. You have to promote it, just as you would a real-world equivalent</a:t>
            </a:r>
            <a:r>
              <a:rPr lang="en-US" sz="2000" dirty="0" smtClean="0"/>
              <a:t>. So how would you promote a Facebook live or group page?</a:t>
            </a:r>
            <a:endParaRPr lang="en-US" sz="2000" dirty="0"/>
          </a:p>
        </p:txBody>
      </p:sp>
    </p:spTree>
    <p:extLst>
      <p:ext uri="{BB962C8B-B14F-4D97-AF65-F5344CB8AC3E}">
        <p14:creationId xmlns:p14="http://schemas.microsoft.com/office/powerpoint/2010/main" val="168044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 Speaker</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Erin Smith, Director of Marketing, Communications and Public Relations for the Shreveport Chamber of Commerce</a:t>
            </a:r>
            <a:endParaRPr lang="en-US" sz="2800" dirty="0"/>
          </a:p>
        </p:txBody>
      </p:sp>
    </p:spTree>
    <p:extLst>
      <p:ext uri="{BB962C8B-B14F-4D97-AF65-F5344CB8AC3E}">
        <p14:creationId xmlns:p14="http://schemas.microsoft.com/office/powerpoint/2010/main" val="2536817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Takeaway	</a:t>
            </a:r>
            <a:endParaRPr lang="en-US" dirty="0"/>
          </a:p>
        </p:txBody>
      </p:sp>
      <p:sp>
        <p:nvSpPr>
          <p:cNvPr id="3" name="Content Placeholder 2"/>
          <p:cNvSpPr>
            <a:spLocks noGrp="1"/>
          </p:cNvSpPr>
          <p:nvPr>
            <p:ph idx="1"/>
          </p:nvPr>
        </p:nvSpPr>
        <p:spPr/>
        <p:txBody>
          <a:bodyPr>
            <a:normAutofit/>
          </a:bodyPr>
          <a:lstStyle/>
          <a:p>
            <a:pPr marL="0" indent="0" algn="ctr">
              <a:buNone/>
            </a:pPr>
            <a:r>
              <a:rPr lang="en-US" sz="3200" b="1" dirty="0">
                <a:solidFill>
                  <a:schemeClr val="tx1"/>
                </a:solidFill>
              </a:rPr>
              <a:t>What’s one key thing you learned?</a:t>
            </a:r>
          </a:p>
          <a:p>
            <a:pPr marL="0" indent="0" algn="ctr">
              <a:buNone/>
            </a:pPr>
            <a:endParaRPr lang="en-US" sz="3200" b="1" dirty="0">
              <a:solidFill>
                <a:schemeClr val="tx1"/>
              </a:solidFill>
            </a:endParaRPr>
          </a:p>
        </p:txBody>
      </p:sp>
    </p:spTree>
    <p:extLst>
      <p:ext uri="{BB962C8B-B14F-4D97-AF65-F5344CB8AC3E}">
        <p14:creationId xmlns:p14="http://schemas.microsoft.com/office/powerpoint/2010/main" val="13087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a:t>
            </a:r>
            <a:endParaRPr lang="en-US" dirty="0"/>
          </a:p>
        </p:txBody>
      </p:sp>
      <p:sp>
        <p:nvSpPr>
          <p:cNvPr id="3" name="Content Placeholder 2"/>
          <p:cNvSpPr>
            <a:spLocks noGrp="1"/>
          </p:cNvSpPr>
          <p:nvPr>
            <p:ph idx="1"/>
          </p:nvPr>
        </p:nvSpPr>
        <p:spPr/>
        <p:txBody>
          <a:bodyPr>
            <a:noAutofit/>
          </a:bodyPr>
          <a:lstStyle/>
          <a:p>
            <a:r>
              <a:rPr lang="en-US" sz="2400" b="1" dirty="0"/>
              <a:t>Facebook Has More Than </a:t>
            </a:r>
            <a:r>
              <a:rPr lang="en-US" sz="2400" b="1" dirty="0" smtClean="0"/>
              <a:t>1 </a:t>
            </a:r>
            <a:r>
              <a:rPr lang="en-US" sz="2400" b="1" dirty="0"/>
              <a:t>Billion Daily Active Users</a:t>
            </a:r>
          </a:p>
          <a:p>
            <a:r>
              <a:rPr lang="en-US" sz="2400" b="1" dirty="0"/>
              <a:t>83% of Women &amp; 75% of Men Use Facebook</a:t>
            </a:r>
          </a:p>
          <a:p>
            <a:r>
              <a:rPr lang="en-US" sz="2400" b="1" dirty="0"/>
              <a:t>People Aged 18-29 Are the Most Prevalent Facebook Users (65+ Is the Least)</a:t>
            </a:r>
          </a:p>
          <a:p>
            <a:r>
              <a:rPr lang="en-US" sz="2400" b="1" dirty="0"/>
              <a:t>85% of Facebook’s Daily Active Users Come from Outside the US/Canada</a:t>
            </a:r>
          </a:p>
          <a:p>
            <a:r>
              <a:rPr lang="en-US" sz="2400" b="1" dirty="0"/>
              <a:t>More Than 70 Facebook Translations Are Available</a:t>
            </a:r>
          </a:p>
          <a:p>
            <a:r>
              <a:rPr lang="en-US" sz="2400" b="1" dirty="0"/>
              <a:t>40% of Facebook Users Have Never Liked a Facebook Page</a:t>
            </a:r>
          </a:p>
          <a:p>
            <a:r>
              <a:rPr lang="en-US" sz="2400" b="1" dirty="0"/>
              <a:t>19% of Time Spent on Mobile Devices Is on Facebook</a:t>
            </a:r>
          </a:p>
          <a:p>
            <a:endParaRPr lang="en-US" sz="2400" dirty="0"/>
          </a:p>
        </p:txBody>
      </p:sp>
    </p:spTree>
    <p:extLst>
      <p:ext uri="{BB962C8B-B14F-4D97-AF65-F5344CB8AC3E}">
        <p14:creationId xmlns:p14="http://schemas.microsoft.com/office/powerpoint/2010/main" val="2837726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 Best Practices</a:t>
            </a:r>
            <a:endParaRPr lang="en-US" dirty="0"/>
          </a:p>
        </p:txBody>
      </p:sp>
      <p:sp>
        <p:nvSpPr>
          <p:cNvPr id="3" name="Content Placeholder 2"/>
          <p:cNvSpPr>
            <a:spLocks noGrp="1"/>
          </p:cNvSpPr>
          <p:nvPr>
            <p:ph idx="1"/>
          </p:nvPr>
        </p:nvSpPr>
        <p:spPr>
          <a:xfrm>
            <a:off x="2589212" y="1564105"/>
            <a:ext cx="8915400" cy="4347117"/>
          </a:xfrm>
        </p:spPr>
        <p:txBody>
          <a:bodyPr>
            <a:noAutofit/>
          </a:bodyPr>
          <a:lstStyle/>
          <a:p>
            <a:r>
              <a:rPr lang="en-US" sz="2800" dirty="0"/>
              <a:t>Know your target audience</a:t>
            </a:r>
          </a:p>
          <a:p>
            <a:pPr lvl="1"/>
            <a:r>
              <a:rPr lang="en-US" sz="2400" dirty="0"/>
              <a:t>A/B testing great to refine and improve</a:t>
            </a:r>
          </a:p>
          <a:p>
            <a:r>
              <a:rPr lang="en-US" sz="2800" dirty="0"/>
              <a:t>Use trending topics or hashtags</a:t>
            </a:r>
          </a:p>
          <a:p>
            <a:r>
              <a:rPr lang="en-US" sz="2800" dirty="0"/>
              <a:t>Keep posts short &amp; specific</a:t>
            </a:r>
          </a:p>
          <a:p>
            <a:pPr lvl="1"/>
            <a:r>
              <a:rPr lang="en-US" sz="2400" dirty="0"/>
              <a:t>Ask questions to spark dialogue</a:t>
            </a:r>
          </a:p>
          <a:p>
            <a:r>
              <a:rPr lang="en-US" sz="2800" dirty="0"/>
              <a:t>Post frequently &amp; timely</a:t>
            </a:r>
          </a:p>
          <a:p>
            <a:pPr lvl="1"/>
            <a:r>
              <a:rPr lang="en-US" sz="2400" dirty="0"/>
              <a:t>Post at least twice per day (time of day)</a:t>
            </a:r>
          </a:p>
          <a:p>
            <a:r>
              <a:rPr lang="en-US" sz="2800" dirty="0"/>
              <a:t>Take Advantage of Video</a:t>
            </a:r>
          </a:p>
          <a:p>
            <a:pPr lvl="1"/>
            <a:r>
              <a:rPr lang="en-US" sz="2400" dirty="0"/>
              <a:t>Live is a huge opportunity</a:t>
            </a:r>
          </a:p>
          <a:p>
            <a:endParaRPr lang="en-US" sz="2800" dirty="0"/>
          </a:p>
        </p:txBody>
      </p:sp>
    </p:spTree>
    <p:extLst>
      <p:ext uri="{BB962C8B-B14F-4D97-AF65-F5344CB8AC3E}">
        <p14:creationId xmlns:p14="http://schemas.microsoft.com/office/powerpoint/2010/main" val="3168538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Odds and Ends</a:t>
            </a:r>
            <a:endParaRPr lang="en-US" dirty="0"/>
          </a:p>
        </p:txBody>
      </p:sp>
      <p:sp>
        <p:nvSpPr>
          <p:cNvPr id="3" name="Content Placeholder 2"/>
          <p:cNvSpPr>
            <a:spLocks noGrp="1"/>
          </p:cNvSpPr>
          <p:nvPr>
            <p:ph idx="1"/>
          </p:nvPr>
        </p:nvSpPr>
        <p:spPr/>
        <p:txBody>
          <a:bodyPr>
            <a:normAutofit/>
          </a:bodyPr>
          <a:lstStyle/>
          <a:p>
            <a:r>
              <a:rPr lang="en-US" sz="2400" dirty="0" smtClean="0"/>
              <a:t>Let’s look at a few other opportunities on Facebook:</a:t>
            </a:r>
          </a:p>
          <a:p>
            <a:pPr lvl="1"/>
            <a:r>
              <a:rPr lang="en-US" sz="2000" dirty="0" smtClean="0"/>
              <a:t>Facebook Groups – One of the best ways to work with fans and </a:t>
            </a:r>
            <a:r>
              <a:rPr lang="en-US" sz="2000" dirty="0" err="1" smtClean="0"/>
              <a:t>superfans</a:t>
            </a:r>
            <a:r>
              <a:rPr lang="en-US" sz="2000" dirty="0" smtClean="0"/>
              <a:t> is to create a group. A group means that anyone can post. You do not have the same control as a Facebook Page. It’s great for a group of core devoted fans. You can use a group to discuss upcoming new products or services, discuss industry events, comment about ideas that surround your brand, etc. Think of a group as you would think of an informal customer meeting at your brick and mortar.</a:t>
            </a:r>
          </a:p>
        </p:txBody>
      </p:sp>
    </p:spTree>
    <p:extLst>
      <p:ext uri="{BB962C8B-B14F-4D97-AF65-F5344CB8AC3E}">
        <p14:creationId xmlns:p14="http://schemas.microsoft.com/office/powerpoint/2010/main" val="335765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Odds and Ends</a:t>
            </a:r>
            <a:endParaRPr lang="en-US" dirty="0"/>
          </a:p>
        </p:txBody>
      </p:sp>
      <p:sp>
        <p:nvSpPr>
          <p:cNvPr id="3" name="Content Placeholder 2"/>
          <p:cNvSpPr>
            <a:spLocks noGrp="1"/>
          </p:cNvSpPr>
          <p:nvPr>
            <p:ph idx="1"/>
          </p:nvPr>
        </p:nvSpPr>
        <p:spPr/>
        <p:txBody>
          <a:bodyPr/>
          <a:lstStyle/>
          <a:p>
            <a:r>
              <a:rPr lang="en-US" dirty="0" smtClean="0"/>
              <a:t>Facebook Events – If your company can host real-world events, then you can set up an event. Just as in the real world, an event lives on a calendar and is an opportunity for people to learn more, purchase tickets, promote sponsors, see photos from previous events and get feedback from others who say they are going.</a:t>
            </a:r>
          </a:p>
          <a:p>
            <a:r>
              <a:rPr lang="en-US" dirty="0" smtClean="0"/>
              <a:t>Facebook Live – Persons and Pages can now stream live video on Facebook. The trick is to figure out what type of video content your fans would like to see and participate in live. It’s great for product demos, lectures, book readings, and other types of content that might exist in the real world but translate easily to video. </a:t>
            </a:r>
            <a:endParaRPr lang="en-US" dirty="0"/>
          </a:p>
        </p:txBody>
      </p:sp>
    </p:spTree>
    <p:extLst>
      <p:ext uri="{BB962C8B-B14F-4D97-AF65-F5344CB8AC3E}">
        <p14:creationId xmlns:p14="http://schemas.microsoft.com/office/powerpoint/2010/main" val="10454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Facebook Live Tips </a:t>
            </a:r>
            <a:endParaRPr lang="en-US" dirty="0"/>
          </a:p>
        </p:txBody>
      </p:sp>
      <p:sp>
        <p:nvSpPr>
          <p:cNvPr id="3" name="Content Placeholder 2"/>
          <p:cNvSpPr>
            <a:spLocks noGrp="1"/>
          </p:cNvSpPr>
          <p:nvPr>
            <p:ph idx="1"/>
          </p:nvPr>
        </p:nvSpPr>
        <p:spPr/>
        <p:txBody>
          <a:bodyPr/>
          <a:lstStyle/>
          <a:p>
            <a:r>
              <a:rPr lang="en-US" dirty="0" smtClean="0"/>
              <a:t>Promote Before Your Broadcast</a:t>
            </a:r>
          </a:p>
          <a:p>
            <a:pPr lvl="1"/>
            <a:r>
              <a:rPr lang="en-US" dirty="0" smtClean="0"/>
              <a:t>Push the upcoming announcement on your Facebook account as often as possible to start.</a:t>
            </a:r>
          </a:p>
          <a:p>
            <a:pPr lvl="1"/>
            <a:r>
              <a:rPr lang="en-US" dirty="0" smtClean="0"/>
              <a:t>Share daily updates about your broadcast and every time remind your audience of something new of value.</a:t>
            </a:r>
          </a:p>
          <a:p>
            <a:r>
              <a:rPr lang="en-US" dirty="0" smtClean="0"/>
              <a:t>Prepare Yourself by Limiting Distractions</a:t>
            </a:r>
          </a:p>
          <a:p>
            <a:pPr lvl="1"/>
            <a:r>
              <a:rPr lang="en-US" dirty="0" smtClean="0"/>
              <a:t>You can begin with a private broadcast for testing, and use that strategy to test your lighting, sound and other surrounding elements.</a:t>
            </a:r>
          </a:p>
          <a:p>
            <a:pPr lvl="1"/>
            <a:r>
              <a:rPr lang="en-US" dirty="0" smtClean="0"/>
              <a:t>Invest in a tripod.</a:t>
            </a:r>
          </a:p>
          <a:p>
            <a:pPr lvl="1"/>
            <a:r>
              <a:rPr lang="en-US" dirty="0" smtClean="0"/>
              <a:t>Minimize unwanted background noise.</a:t>
            </a:r>
          </a:p>
          <a:p>
            <a:pPr lvl="1"/>
            <a:r>
              <a:rPr lang="en-US" dirty="0" smtClean="0"/>
              <a:t>Make sure you have a strong broadband connection.</a:t>
            </a:r>
            <a:endParaRPr lang="en-US" dirty="0"/>
          </a:p>
        </p:txBody>
      </p:sp>
    </p:spTree>
    <p:extLst>
      <p:ext uri="{BB962C8B-B14F-4D97-AF65-F5344CB8AC3E}">
        <p14:creationId xmlns:p14="http://schemas.microsoft.com/office/powerpoint/2010/main" val="205210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Facebook Live Tips </a:t>
            </a:r>
          </a:p>
        </p:txBody>
      </p:sp>
      <p:sp>
        <p:nvSpPr>
          <p:cNvPr id="3" name="Content Placeholder 2"/>
          <p:cNvSpPr>
            <a:spLocks noGrp="1"/>
          </p:cNvSpPr>
          <p:nvPr>
            <p:ph idx="1"/>
          </p:nvPr>
        </p:nvSpPr>
        <p:spPr/>
        <p:txBody>
          <a:bodyPr/>
          <a:lstStyle/>
          <a:p>
            <a:r>
              <a:rPr lang="en-US" dirty="0" smtClean="0"/>
              <a:t>Make Formatting Decisions </a:t>
            </a:r>
          </a:p>
          <a:p>
            <a:pPr lvl="1"/>
            <a:r>
              <a:rPr lang="en-US" dirty="0" smtClean="0"/>
              <a:t>Sometimes vertical shooting can make you seem too close to the camera, which might not be ideal for an interview-based video.</a:t>
            </a:r>
          </a:p>
          <a:p>
            <a:pPr lvl="1"/>
            <a:r>
              <a:rPr lang="en-US" dirty="0" smtClean="0"/>
              <a:t>If you want to have an intimate behind-the-scenes chat with your audience that could be exactly the vibe you want.</a:t>
            </a:r>
          </a:p>
          <a:p>
            <a:pPr lvl="1"/>
            <a:r>
              <a:rPr lang="en-US" dirty="0" smtClean="0"/>
              <a:t>Horizontal video allows you to show more of your surroundings.</a:t>
            </a:r>
          </a:p>
          <a:p>
            <a:r>
              <a:rPr lang="en-US" dirty="0" smtClean="0"/>
              <a:t>Time </a:t>
            </a:r>
            <a:r>
              <a:rPr lang="en-US" dirty="0" smtClean="0"/>
              <a:t>it </a:t>
            </a:r>
            <a:r>
              <a:rPr lang="en-US" dirty="0" smtClean="0"/>
              <a:t>Just Right</a:t>
            </a:r>
          </a:p>
          <a:p>
            <a:pPr lvl="1"/>
            <a:r>
              <a:rPr lang="en-US" dirty="0" smtClean="0"/>
              <a:t>Be sure you don’t schedule your video to appear when everyone in your target audience is at work or asleep.</a:t>
            </a:r>
          </a:p>
          <a:p>
            <a:pPr lvl="1"/>
            <a:r>
              <a:rPr lang="en-US" dirty="0" smtClean="0"/>
              <a:t>Your Facebook Insights can tell you when your followers engage with your content the most.</a:t>
            </a:r>
            <a:endParaRPr lang="en-US" dirty="0"/>
          </a:p>
        </p:txBody>
      </p:sp>
    </p:spTree>
    <p:extLst>
      <p:ext uri="{BB962C8B-B14F-4D97-AF65-F5344CB8AC3E}">
        <p14:creationId xmlns:p14="http://schemas.microsoft.com/office/powerpoint/2010/main" val="235473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Facebook Live Tips </a:t>
            </a:r>
          </a:p>
        </p:txBody>
      </p:sp>
      <p:sp>
        <p:nvSpPr>
          <p:cNvPr id="3" name="Content Placeholder 2"/>
          <p:cNvSpPr>
            <a:spLocks noGrp="1"/>
          </p:cNvSpPr>
          <p:nvPr>
            <p:ph idx="1"/>
          </p:nvPr>
        </p:nvSpPr>
        <p:spPr/>
        <p:txBody>
          <a:bodyPr/>
          <a:lstStyle/>
          <a:p>
            <a:r>
              <a:rPr lang="en-US" dirty="0" smtClean="0"/>
              <a:t>Offer Context Constantly</a:t>
            </a:r>
          </a:p>
          <a:p>
            <a:pPr lvl="1"/>
            <a:r>
              <a:rPr lang="en-US" dirty="0" smtClean="0"/>
              <a:t>Introduce yourself and any other speakers at the beginning of your video and a few more times throughout the broadcast for new people who are just tuning in. </a:t>
            </a:r>
            <a:r>
              <a:rPr lang="en-US" dirty="0">
                <a:hlinkClick r:id="rId2"/>
              </a:rPr>
              <a:t>https://www.facebook.com/aspca/videos/10154041865051139/</a:t>
            </a:r>
            <a:endParaRPr lang="en-US" dirty="0" smtClean="0"/>
          </a:p>
          <a:p>
            <a:r>
              <a:rPr lang="en-US" dirty="0" smtClean="0"/>
              <a:t>Always be Responsive</a:t>
            </a:r>
          </a:p>
          <a:p>
            <a:pPr lvl="1"/>
            <a:r>
              <a:rPr lang="en-US" dirty="0" smtClean="0"/>
              <a:t>Live comments and reactions are part of what makes the experience so engaging. It feels like a two-way conversation. </a:t>
            </a:r>
          </a:p>
          <a:p>
            <a:pPr lvl="1"/>
            <a:r>
              <a:rPr lang="en-US" dirty="0" smtClean="0"/>
              <a:t>Address the comments that appear live on air. This invites more people to share their opinions and thoughts as you </a:t>
            </a:r>
            <a:r>
              <a:rPr lang="en-US" dirty="0"/>
              <a:t>go along. </a:t>
            </a:r>
            <a:r>
              <a:rPr lang="en-US" dirty="0">
                <a:hlinkClick r:id="rId3"/>
              </a:rPr>
              <a:t>https://www.facebook.com/stephenamell/videos/1227836867301578/</a:t>
            </a:r>
            <a:endParaRPr lang="en-US" dirty="0"/>
          </a:p>
        </p:txBody>
      </p:sp>
    </p:spTree>
    <p:extLst>
      <p:ext uri="{BB962C8B-B14F-4D97-AF65-F5344CB8AC3E}">
        <p14:creationId xmlns:p14="http://schemas.microsoft.com/office/powerpoint/2010/main" val="146910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 Facebook Live Tips </a:t>
            </a:r>
          </a:p>
        </p:txBody>
      </p:sp>
      <p:sp>
        <p:nvSpPr>
          <p:cNvPr id="3" name="Content Placeholder 2"/>
          <p:cNvSpPr>
            <a:spLocks noGrp="1"/>
          </p:cNvSpPr>
          <p:nvPr>
            <p:ph idx="1"/>
          </p:nvPr>
        </p:nvSpPr>
        <p:spPr/>
        <p:txBody>
          <a:bodyPr/>
          <a:lstStyle/>
          <a:p>
            <a:r>
              <a:rPr lang="en-US" dirty="0" smtClean="0"/>
              <a:t>Be Likable</a:t>
            </a:r>
          </a:p>
          <a:p>
            <a:pPr lvl="1"/>
            <a:r>
              <a:rPr lang="en-US" dirty="0" smtClean="0"/>
              <a:t>This is your chance to connect with your audience.</a:t>
            </a:r>
          </a:p>
          <a:p>
            <a:pPr lvl="1"/>
            <a:r>
              <a:rPr lang="en-US" dirty="0" smtClean="0"/>
              <a:t>When you are ready to broadcast, make sure you are relaxed, smiling and feeling confident.</a:t>
            </a:r>
          </a:p>
          <a:p>
            <a:pPr lvl="1"/>
            <a:r>
              <a:rPr lang="en-US" dirty="0" smtClean="0"/>
              <a:t>It is useful to draw attention to your products or service from time to time, as long as you do it subtly.</a:t>
            </a:r>
          </a:p>
          <a:p>
            <a:pPr lvl="1"/>
            <a:r>
              <a:rPr lang="en-US" dirty="0" smtClean="0"/>
              <a:t>You can always end your video with a call to action or reference your services throughout the content.</a:t>
            </a:r>
          </a:p>
          <a:p>
            <a:r>
              <a:rPr lang="en-US" dirty="0" smtClean="0"/>
              <a:t>Give your viewers a shout out</a:t>
            </a:r>
          </a:p>
          <a:p>
            <a:pPr lvl="1"/>
            <a:r>
              <a:rPr lang="en-US" dirty="0" smtClean="0"/>
              <a:t>Thank people for watching.</a:t>
            </a:r>
          </a:p>
          <a:p>
            <a:pPr lvl="1"/>
            <a:r>
              <a:rPr lang="en-US" dirty="0" smtClean="0"/>
              <a:t>Ask new questions and comments to generate additional engagement.</a:t>
            </a:r>
          </a:p>
          <a:p>
            <a:pPr lvl="1"/>
            <a:endParaRPr lang="en-US" dirty="0" smtClean="0"/>
          </a:p>
        </p:txBody>
      </p:sp>
    </p:spTree>
    <p:extLst>
      <p:ext uri="{BB962C8B-B14F-4D97-AF65-F5344CB8AC3E}">
        <p14:creationId xmlns:p14="http://schemas.microsoft.com/office/powerpoint/2010/main" val="15496367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150</TotalTime>
  <Words>1078</Words>
  <Application>Microsoft Office PowerPoint</Application>
  <PresentationFormat>Widescreen</PresentationFormat>
  <Paragraphs>79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Facebook</vt:lpstr>
      <vt:lpstr>Facebook</vt:lpstr>
      <vt:lpstr>Facebook Best Practices</vt:lpstr>
      <vt:lpstr>Odds and Ends</vt:lpstr>
      <vt:lpstr>Odds and Ends</vt:lpstr>
      <vt:lpstr>10 Facebook Live Tips </vt:lpstr>
      <vt:lpstr>10 Facebook Live Tips </vt:lpstr>
      <vt:lpstr>10 Facebook Live Tips </vt:lpstr>
      <vt:lpstr>10 Facebook Live Tips </vt:lpstr>
      <vt:lpstr>10 Facebook Live Tips </vt:lpstr>
      <vt:lpstr>Facebook Live</vt:lpstr>
      <vt:lpstr>In-class Discussion</vt:lpstr>
      <vt:lpstr>Guest Speaker</vt:lpstr>
      <vt:lpstr>Class Takeaway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Facebook</dc:title>
  <dc:creator>Brandy Evans</dc:creator>
  <cp:lastModifiedBy>Brandy Evans</cp:lastModifiedBy>
  <cp:revision>13</cp:revision>
  <dcterms:created xsi:type="dcterms:W3CDTF">2018-12-08T23:54:59Z</dcterms:created>
  <dcterms:modified xsi:type="dcterms:W3CDTF">2018-12-20T19:05:16Z</dcterms:modified>
</cp:coreProperties>
</file>